
<file path=[Content_Types].xml><?xml version="1.0" encoding="utf-8"?>
<Types xmlns="http://schemas.openxmlformats.org/package/2006/content-types">
  <Override PartName="/ppt/slides/slide17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2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15.xml" ContentType="application/vnd.openxmlformats-officedocument.presentationml.slide+xml"/>
  <Override PartName="/ppt/viewProps.xml" ContentType="application/vnd.openxmlformats-officedocument.presentationml.viewProps+xml"/>
  <Default Extension="bin" ContentType="application/vnd.openxmlformats-officedocument.presentationml.printerSettings"/>
  <Override PartName="/docProps/core.xml" ContentType="application/vnd.openxmlformats-package.core-properties+xml"/>
  <Default Extension="rels" ContentType="application/vnd.openxmlformats-package.relationships+xml"/>
  <Override PartName="/ppt/slides/slide9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19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815" r:id="rId1"/>
  </p:sldMasterIdLst>
  <p:sldIdLst>
    <p:sldId id="256" r:id="rId2"/>
    <p:sldId id="264" r:id="rId3"/>
    <p:sldId id="265" r:id="rId4"/>
    <p:sldId id="258" r:id="rId5"/>
    <p:sldId id="260" r:id="rId6"/>
    <p:sldId id="270" r:id="rId7"/>
    <p:sldId id="261" r:id="rId8"/>
    <p:sldId id="263" r:id="rId9"/>
    <p:sldId id="262" r:id="rId10"/>
    <p:sldId id="283" r:id="rId11"/>
    <p:sldId id="284" r:id="rId12"/>
    <p:sldId id="285" r:id="rId13"/>
    <p:sldId id="286" r:id="rId14"/>
    <p:sldId id="288" r:id="rId15"/>
    <p:sldId id="289" r:id="rId16"/>
    <p:sldId id="290" r:id="rId17"/>
    <p:sldId id="269" r:id="rId18"/>
    <p:sldId id="257" r:id="rId19"/>
    <p:sldId id="287" r:id="rId20"/>
    <p:sldId id="275" r:id="rId21"/>
    <p:sldId id="280" r:id="rId22"/>
    <p:sldId id="281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97" d="100"/>
          <a:sy n="97" d="100"/>
        </p:scale>
        <p:origin x="-74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theme" Target="theme/theme1.xml"/><Relationship Id="rId14" Type="http://schemas.openxmlformats.org/officeDocument/2006/relationships/slide" Target="slides/slide13.xml"/><Relationship Id="rId23" Type="http://schemas.openxmlformats.org/officeDocument/2006/relationships/slide" Target="slides/slide22.xml"/><Relationship Id="rId4" Type="http://schemas.openxmlformats.org/officeDocument/2006/relationships/slide" Target="slides/slide3.xml"/><Relationship Id="rId28" Type="http://schemas.openxmlformats.org/officeDocument/2006/relationships/tableStyles" Target="tableStyles.xml"/><Relationship Id="rId26" Type="http://schemas.openxmlformats.org/officeDocument/2006/relationships/viewProps" Target="viewProps.xml"/><Relationship Id="rId11" Type="http://schemas.openxmlformats.org/officeDocument/2006/relationships/slide" Target="slides/slide10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45E85-1224-594A-AC41-D4909A66B271}" type="datetimeFigureOut">
              <a:rPr lang="en-US" smtClean="0"/>
              <a:pPr/>
              <a:t>11/25/09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CC652-A623-41D2-B0ED-8F1D217186B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45E85-1224-594A-AC41-D4909A66B271}" type="datetimeFigureOut">
              <a:rPr lang="en-US" smtClean="0"/>
              <a:pPr/>
              <a:t>11/25/09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610F-5001-FF41-9E6A-772345CDF7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45E85-1224-594A-AC41-D4909A66B271}" type="datetimeFigureOut">
              <a:rPr lang="en-US" smtClean="0"/>
              <a:pPr/>
              <a:t>11/25/09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610F-5001-FF41-9E6A-772345CDF7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45E85-1224-594A-AC41-D4909A66B271}" type="datetimeFigureOut">
              <a:rPr lang="en-US" smtClean="0"/>
              <a:pPr/>
              <a:t>11/25/09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610F-5001-FF41-9E6A-772345CDF7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45E85-1224-594A-AC41-D4909A66B271}" type="datetimeFigureOut">
              <a:rPr lang="en-US" smtClean="0"/>
              <a:pPr/>
              <a:t>11/25/09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45E85-1224-594A-AC41-D4909A66B271}" type="datetimeFigureOut">
              <a:rPr lang="en-US" smtClean="0"/>
              <a:pPr/>
              <a:t>11/25/09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610F-5001-FF41-9E6A-772345CDF7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45E85-1224-594A-AC41-D4909A66B271}" type="datetimeFigureOut">
              <a:rPr lang="en-US" smtClean="0"/>
              <a:pPr/>
              <a:t>11/25/09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610F-5001-FF41-9E6A-772345CDF7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45E85-1224-594A-AC41-D4909A66B271}" type="datetimeFigureOut">
              <a:rPr lang="en-US" smtClean="0"/>
              <a:pPr/>
              <a:t>11/25/09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610F-5001-FF41-9E6A-772345CDF7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45E85-1224-594A-AC41-D4909A66B271}" type="datetimeFigureOut">
              <a:rPr lang="en-US" smtClean="0"/>
              <a:pPr/>
              <a:t>11/25/09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610F-5001-FF41-9E6A-772345CDF7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45E85-1224-594A-AC41-D4909A66B271}" type="datetimeFigureOut">
              <a:rPr lang="en-US" smtClean="0"/>
              <a:pPr/>
              <a:t>11/25/09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610F-5001-FF41-9E6A-772345CDF7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27D45E85-1224-594A-AC41-D4909A66B271}" type="datetimeFigureOut">
              <a:rPr lang="en-US" smtClean="0"/>
              <a:pPr/>
              <a:t>11/25/09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97C8610F-5001-FF41-9E6A-772345CDF7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fld id="{27D45E85-1224-594A-AC41-D4909A66B271}" type="datetimeFigureOut">
              <a:rPr lang="en-US" smtClean="0"/>
              <a:pPr/>
              <a:t>11/25/09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fld id="{97C8610F-5001-FF41-9E6A-772345CDF7C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6" r:id="rId1"/>
    <p:sldLayoutId id="2147483817" r:id="rId2"/>
    <p:sldLayoutId id="2147483818" r:id="rId3"/>
    <p:sldLayoutId id="2147483819" r:id="rId4"/>
    <p:sldLayoutId id="2147483820" r:id="rId5"/>
    <p:sldLayoutId id="2147483821" r:id="rId6"/>
    <p:sldLayoutId id="2147483822" r:id="rId7"/>
    <p:sldLayoutId id="2147483823" r:id="rId8"/>
    <p:sldLayoutId id="2147483824" r:id="rId9"/>
    <p:sldLayoutId id="2147483825" r:id="rId10"/>
    <p:sldLayoutId id="2147483826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Thankful  Partners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District </a:t>
            </a:r>
            <a:r>
              <a:rPr lang="en-US" dirty="0" err="1" smtClean="0"/>
              <a:t>Inservice</a:t>
            </a:r>
            <a:r>
              <a:rPr lang="en-US" dirty="0" smtClean="0"/>
              <a:t> </a:t>
            </a:r>
          </a:p>
          <a:p>
            <a:r>
              <a:rPr lang="en-US" dirty="0" smtClean="0"/>
              <a:t>November 25, 2009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Note Taking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the purpose of  taking notes?</a:t>
            </a:r>
          </a:p>
          <a:p>
            <a:pPr lvl="1"/>
            <a:r>
              <a:rPr lang="en-US" dirty="0" smtClean="0"/>
              <a:t>Turn to your partner and discuss</a:t>
            </a:r>
          </a:p>
          <a:p>
            <a:pPr lvl="1"/>
            <a:r>
              <a:rPr lang="en-US" dirty="0" smtClean="0"/>
              <a:t>Be ready to share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Purpose: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Identify key ideas</a:t>
            </a:r>
          </a:p>
          <a:p>
            <a:r>
              <a:rPr lang="en-US" dirty="0" smtClean="0"/>
              <a:t>Record information for later review</a:t>
            </a:r>
          </a:p>
          <a:p>
            <a:r>
              <a:rPr lang="en-US" dirty="0" smtClean="0"/>
              <a:t>Help students learn the material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Note Taking: Variety of Strategies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Informal outline</a:t>
            </a:r>
          </a:p>
          <a:p>
            <a:endParaRPr lang="en-US" sz="3200" dirty="0" smtClean="0"/>
          </a:p>
          <a:p>
            <a:r>
              <a:rPr lang="en-US" sz="3200" dirty="0" smtClean="0"/>
              <a:t>Webs</a:t>
            </a:r>
          </a:p>
          <a:p>
            <a:endParaRPr lang="en-US" sz="3200" dirty="0" smtClean="0"/>
          </a:p>
          <a:p>
            <a:r>
              <a:rPr lang="en-US" sz="3200" dirty="0" smtClean="0"/>
              <a:t>Double –entry</a:t>
            </a:r>
          </a:p>
          <a:p>
            <a:pPr>
              <a:buNone/>
            </a:pPr>
            <a:r>
              <a:rPr lang="en-US" sz="3200" dirty="0" smtClean="0"/>
              <a:t> </a:t>
            </a:r>
          </a:p>
          <a:p>
            <a:r>
              <a:rPr lang="en-US" sz="3200" dirty="0" smtClean="0"/>
              <a:t>Visuals</a:t>
            </a:r>
          </a:p>
          <a:p>
            <a:endParaRPr lang="en-US" sz="3200" dirty="0" smtClean="0"/>
          </a:p>
          <a:p>
            <a:r>
              <a:rPr lang="en-US" sz="3200" dirty="0" smtClean="0"/>
              <a:t>Combination notes</a:t>
            </a:r>
            <a:endParaRPr lang="en-US" sz="32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3200" dirty="0" smtClean="0"/>
              <a:t>Partner notes</a:t>
            </a:r>
          </a:p>
          <a:p>
            <a:endParaRPr lang="en-US" sz="3200" dirty="0" smtClean="0"/>
          </a:p>
          <a:p>
            <a:r>
              <a:rPr lang="en-US" sz="3200" dirty="0" smtClean="0"/>
              <a:t>Progressive notes</a:t>
            </a:r>
          </a:p>
          <a:p>
            <a:pPr>
              <a:buNone/>
            </a:pPr>
            <a:endParaRPr lang="en-US" sz="3200" dirty="0" smtClean="0"/>
          </a:p>
          <a:p>
            <a:r>
              <a:rPr lang="en-US" sz="3200" dirty="0" smtClean="0"/>
              <a:t>Expanding Notes</a:t>
            </a:r>
          </a:p>
          <a:p>
            <a:endParaRPr lang="en-US" sz="3200" dirty="0" smtClean="0"/>
          </a:p>
          <a:p>
            <a:r>
              <a:rPr lang="en-US" sz="3200" dirty="0" smtClean="0"/>
              <a:t>Entry Cards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Teaching Note Taking			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How to identify key information</a:t>
            </a:r>
          </a:p>
          <a:p>
            <a:r>
              <a:rPr lang="en-US" sz="3600" dirty="0" smtClean="0"/>
              <a:t>The Qualities of effective notes</a:t>
            </a:r>
          </a:p>
          <a:p>
            <a:r>
              <a:rPr lang="en-US" sz="3600" dirty="0" smtClean="0"/>
              <a:t>The Uses of different formats</a:t>
            </a:r>
          </a:p>
          <a:p>
            <a:r>
              <a:rPr lang="en-US" sz="3600" dirty="0" smtClean="0"/>
              <a:t>How to use notes to study and get information</a:t>
            </a:r>
          </a:p>
          <a:p>
            <a:endParaRPr lang="en-US" sz="3600" dirty="0" smtClean="0"/>
          </a:p>
          <a:p>
            <a:endParaRPr lang="en-US" sz="3600" dirty="0" smtClean="0"/>
          </a:p>
          <a:p>
            <a:endParaRPr lang="en-US" sz="3600" dirty="0" smtClean="0"/>
          </a:p>
          <a:p>
            <a:endParaRPr lang="en-US" sz="3600" dirty="0" smtClean="0"/>
          </a:p>
          <a:p>
            <a:endParaRPr lang="en-US" sz="3600" dirty="0" smtClean="0"/>
          </a:p>
          <a:p>
            <a:pPr>
              <a:buNone/>
            </a:pPr>
            <a:endParaRPr lang="en-US" sz="3600" dirty="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 </a:t>
            </a:r>
            <a:r>
              <a:rPr lang="en-US" dirty="0" err="1" smtClean="0"/>
              <a:t>PreK</a:t>
            </a:r>
            <a:r>
              <a:rPr lang="en-US" dirty="0" smtClean="0"/>
              <a:t>                                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How to identify key information</a:t>
            </a:r>
          </a:p>
          <a:p>
            <a:pPr lvl="1"/>
            <a:r>
              <a:rPr lang="en-US" dirty="0" smtClean="0"/>
              <a:t>“Listen for the animal noises”</a:t>
            </a:r>
          </a:p>
          <a:p>
            <a:r>
              <a:rPr lang="en-US" dirty="0" smtClean="0"/>
              <a:t>The Qualities of effective notes</a:t>
            </a:r>
          </a:p>
          <a:p>
            <a:pPr lvl="1"/>
            <a:r>
              <a:rPr lang="en-US" dirty="0" smtClean="0"/>
              <a:t>“ Did this help you remember?”</a:t>
            </a:r>
          </a:p>
          <a:p>
            <a:r>
              <a:rPr lang="en-US" dirty="0" smtClean="0"/>
              <a:t>The Uses of different formats</a:t>
            </a:r>
          </a:p>
          <a:p>
            <a:pPr lvl="1"/>
            <a:r>
              <a:rPr lang="en-US" dirty="0" smtClean="0"/>
              <a:t>“We can draw to remember, use our letters, or tell a friend…”</a:t>
            </a:r>
          </a:p>
          <a:p>
            <a:r>
              <a:rPr lang="en-US" dirty="0" smtClean="0"/>
              <a:t>How to use notes to study and get information  </a:t>
            </a:r>
          </a:p>
          <a:p>
            <a:pPr lvl="1"/>
            <a:r>
              <a:rPr lang="en-US" dirty="0" smtClean="0"/>
              <a:t>“Let’s look at our drawing- what do you remember …”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 PE ES                             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How to identify key information</a:t>
            </a:r>
          </a:p>
          <a:p>
            <a:pPr lvl="1"/>
            <a:r>
              <a:rPr lang="en-US" dirty="0" smtClean="0"/>
              <a:t>“What is the most important rule I shared?”</a:t>
            </a:r>
          </a:p>
          <a:p>
            <a:r>
              <a:rPr lang="en-US" dirty="0" smtClean="0"/>
              <a:t>The Qualities of effective notes</a:t>
            </a:r>
          </a:p>
          <a:p>
            <a:pPr lvl="1"/>
            <a:r>
              <a:rPr lang="en-US" dirty="0" smtClean="0"/>
              <a:t>“Did this picture help us remember how to hit a ball? Why or why not?”</a:t>
            </a:r>
          </a:p>
          <a:p>
            <a:r>
              <a:rPr lang="en-US" dirty="0" smtClean="0"/>
              <a:t>The Uses of different formats</a:t>
            </a:r>
          </a:p>
          <a:p>
            <a:pPr lvl="1"/>
            <a:r>
              <a:rPr lang="en-US" dirty="0" smtClean="0"/>
              <a:t>“We are going to create a word web to help us remember the different types of games…”</a:t>
            </a:r>
          </a:p>
          <a:p>
            <a:r>
              <a:rPr lang="en-US" dirty="0" smtClean="0"/>
              <a:t>How to use notes to study and get information</a:t>
            </a:r>
          </a:p>
          <a:p>
            <a:pPr lvl="1"/>
            <a:r>
              <a:rPr lang="en-US" dirty="0" smtClean="0"/>
              <a:t>“Take this home and tell your parents how it can help us remember…”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Example:  HS  </a:t>
            </a:r>
            <a:r>
              <a:rPr lang="en-US" smtClean="0"/>
              <a:t>Science                      </a:t>
            </a:r>
            <a:r>
              <a:rPr lang="en-US" smtClean="0"/>
              <a:t> 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How to identify key information</a:t>
            </a:r>
          </a:p>
          <a:p>
            <a:pPr lvl="1"/>
            <a:r>
              <a:rPr lang="en-US" dirty="0" smtClean="0"/>
              <a:t>“Read this paragraph and be ready to tell your partner which idea will be the hardest for you to remember.”</a:t>
            </a:r>
          </a:p>
          <a:p>
            <a:r>
              <a:rPr lang="en-US" dirty="0" smtClean="0"/>
              <a:t>The Qualities of effective notes</a:t>
            </a:r>
          </a:p>
          <a:p>
            <a:pPr lvl="1"/>
            <a:r>
              <a:rPr lang="en-US" dirty="0" smtClean="0"/>
              <a:t>“Exchange notes with  your partner. Using our rubric, score his or her notes.”</a:t>
            </a:r>
          </a:p>
          <a:p>
            <a:r>
              <a:rPr lang="en-US" dirty="0" smtClean="0"/>
              <a:t>The Uses of different formats</a:t>
            </a:r>
          </a:p>
          <a:p>
            <a:pPr lvl="1"/>
            <a:r>
              <a:rPr lang="en-US" dirty="0" smtClean="0"/>
              <a:t>“Yesterday you took notes, today you have 5 minutes to record the key points in a different format…”</a:t>
            </a:r>
          </a:p>
          <a:p>
            <a:r>
              <a:rPr lang="en-US" dirty="0" smtClean="0"/>
              <a:t>How to use notes to study and get information</a:t>
            </a:r>
          </a:p>
          <a:p>
            <a:pPr lvl="1"/>
            <a:r>
              <a:rPr lang="en-US" dirty="0" smtClean="0"/>
              <a:t>“When I call your name, read aloud a key idea from your notes…”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But Why Does It Work??</a:t>
            </a:r>
            <a:endParaRPr lang="en-US" dirty="0"/>
          </a:p>
        </p:txBody>
      </p:sp>
      <p:pic>
        <p:nvPicPr>
          <p:cNvPr id="4" name="Content Placeholder 3" descr="question_mark.jpg"/>
          <p:cNvPicPr>
            <a:picLocks noGrp="1" noChangeAspect="1"/>
          </p:cNvPicPr>
          <p:nvPr>
            <p:ph idx="1"/>
          </p:nvPr>
        </p:nvPicPr>
        <p:blipFill>
          <a:blip r:embed="rId2"/>
          <a:srcRect l="-38950" r="-38950"/>
          <a:stretch>
            <a:fillRect/>
          </a:stretch>
        </p:blipFill>
        <p:spPr/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napshot 2007-05-08 12-23-5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80177" y="457200"/>
            <a:ext cx="7462409" cy="60254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Note Taking- Involvement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Partner notes (Assigned sections)</a:t>
            </a:r>
          </a:p>
          <a:p>
            <a:pPr lvl="1"/>
            <a:r>
              <a:rPr lang="en-US" dirty="0" smtClean="0"/>
              <a:t>Each partner reads aloud what  is on a note card and one person summarize.</a:t>
            </a:r>
          </a:p>
          <a:p>
            <a:r>
              <a:rPr lang="en-US" dirty="0" smtClean="0"/>
              <a:t>Progressive (Start a card and pass it on)</a:t>
            </a:r>
          </a:p>
          <a:p>
            <a:pPr lvl="1"/>
            <a:r>
              <a:rPr lang="en-US" dirty="0" smtClean="0"/>
              <a:t>Each partner reads aloud what is on a note card and one person summarize.</a:t>
            </a:r>
          </a:p>
          <a:p>
            <a:r>
              <a:rPr lang="en-US" dirty="0" smtClean="0"/>
              <a:t>Expanding ( Take notes)</a:t>
            </a:r>
          </a:p>
          <a:p>
            <a:pPr lvl="1"/>
            <a:r>
              <a:rPr lang="en-US" dirty="0" smtClean="0"/>
              <a:t>Pass  each card  around the group, each person adds a detail, makes a correction, or clarifies a point then gives the card back to the original author</a:t>
            </a:r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are We Here?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sz="3600" dirty="0"/>
          </a:p>
        </p:txBody>
      </p:sp>
      <p:pic>
        <p:nvPicPr>
          <p:cNvPr id="5" name="Picture 4" descr="IMG_013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3600" y="2133600"/>
            <a:ext cx="4895850" cy="3671888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Next?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Meet with your Needs-based groups</a:t>
            </a:r>
          </a:p>
          <a:p>
            <a:pPr lvl="1"/>
            <a:r>
              <a:rPr lang="en-US" dirty="0" smtClean="0"/>
              <a:t>Designed to help you meet your professional development goals</a:t>
            </a:r>
          </a:p>
          <a:p>
            <a:r>
              <a:rPr lang="en-US" dirty="0" smtClean="0"/>
              <a:t>Follow the agenda</a:t>
            </a:r>
          </a:p>
          <a:p>
            <a:r>
              <a:rPr lang="en-US" dirty="0" smtClean="0"/>
              <a:t>Record notes and thoughts</a:t>
            </a:r>
          </a:p>
          <a:p>
            <a:pPr lvl="1"/>
            <a:r>
              <a:rPr lang="en-US" dirty="0" smtClean="0"/>
              <a:t>Share with principal as evidence of goal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Why?</a:t>
            </a:r>
            <a:endParaRPr lang="en-US" dirty="0"/>
          </a:p>
        </p:txBody>
      </p:sp>
      <p:pic>
        <p:nvPicPr>
          <p:cNvPr id="5" name="Content Placeholder 4" descr="100_3736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6712" r="-16712"/>
          <a:stretch>
            <a:fillRect/>
          </a:stretch>
        </p:blipFill>
        <p:spPr/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Working in Partnership </a:t>
            </a:r>
            <a:br>
              <a:rPr lang="en-US" dirty="0" smtClean="0"/>
            </a:br>
            <a:r>
              <a:rPr lang="en-US" dirty="0" smtClean="0"/>
              <a:t>We Can…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Career Academies: Davis</a:t>
            </a:r>
          </a:p>
          <a:p>
            <a:endParaRPr lang="en-US" dirty="0" smtClean="0"/>
          </a:p>
          <a:p>
            <a:r>
              <a:rPr lang="en-US" dirty="0" smtClean="0"/>
              <a:t>Math: Klein</a:t>
            </a:r>
          </a:p>
          <a:p>
            <a:endParaRPr lang="en-US" dirty="0" smtClean="0"/>
          </a:p>
          <a:p>
            <a:r>
              <a:rPr lang="en-US" dirty="0" smtClean="0"/>
              <a:t>Vocabulary: </a:t>
            </a:r>
            <a:r>
              <a:rPr lang="en-US" dirty="0" err="1" smtClean="0"/>
              <a:t>Classen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Differentiated Instruction: Nielsen</a:t>
            </a:r>
          </a:p>
          <a:p>
            <a:endParaRPr lang="en-US" dirty="0" smtClean="0"/>
          </a:p>
          <a:p>
            <a:r>
              <a:rPr lang="en-US" dirty="0" smtClean="0"/>
              <a:t>ACT: Media Center</a:t>
            </a:r>
          </a:p>
          <a:p>
            <a:endParaRPr lang="en-US" dirty="0" smtClean="0"/>
          </a:p>
          <a:p>
            <a:r>
              <a:rPr lang="en-US" dirty="0" smtClean="0"/>
              <a:t>Discrete Trials: Davidson</a:t>
            </a:r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Formative Assessment: Thomas </a:t>
            </a:r>
          </a:p>
          <a:p>
            <a:endParaRPr lang="en-US" dirty="0" smtClean="0"/>
          </a:p>
          <a:p>
            <a:r>
              <a:rPr lang="en-US" dirty="0" smtClean="0"/>
              <a:t>Nonfiction reading: Phillips*</a:t>
            </a:r>
          </a:p>
          <a:p>
            <a:endParaRPr lang="en-US" dirty="0" smtClean="0"/>
          </a:p>
          <a:p>
            <a:r>
              <a:rPr lang="en-US" dirty="0" smtClean="0"/>
              <a:t>Brain-based learning: </a:t>
            </a:r>
            <a:r>
              <a:rPr lang="en-US" smtClean="0"/>
              <a:t>Stiller *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Technology Integration: </a:t>
            </a:r>
          </a:p>
          <a:p>
            <a:r>
              <a:rPr lang="en-US" dirty="0" smtClean="0"/>
              <a:t>106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Promethean:  107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Our Mission?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Academics</a:t>
            </a:r>
          </a:p>
          <a:p>
            <a:r>
              <a:rPr lang="en-US" sz="6600" dirty="0" smtClean="0"/>
              <a:t>Behavior</a:t>
            </a:r>
          </a:p>
          <a:p>
            <a:r>
              <a:rPr lang="en-US" sz="6600" dirty="0" smtClean="0"/>
              <a:t>Civic Engagement</a:t>
            </a:r>
          </a:p>
          <a:p>
            <a:endParaRPr lang="en-US" sz="5400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Vision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Use Essentials to guide </a:t>
            </a:r>
            <a:r>
              <a:rPr lang="en-US" sz="4400" dirty="0" smtClean="0"/>
              <a:t>Academics</a:t>
            </a:r>
            <a:r>
              <a:rPr lang="en-US" dirty="0" smtClean="0"/>
              <a:t>, </a:t>
            </a:r>
            <a:r>
              <a:rPr lang="en-US" sz="4400" dirty="0" smtClean="0"/>
              <a:t>Behavior</a:t>
            </a:r>
            <a:r>
              <a:rPr lang="en-US" dirty="0" smtClean="0"/>
              <a:t>, and </a:t>
            </a:r>
            <a:r>
              <a:rPr lang="en-US" sz="4400" dirty="0" smtClean="0"/>
              <a:t>Civic Engagement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Use </a:t>
            </a:r>
            <a:r>
              <a:rPr lang="en-US" sz="4400" dirty="0" smtClean="0"/>
              <a:t>data</a:t>
            </a:r>
            <a:r>
              <a:rPr lang="en-US" dirty="0" smtClean="0"/>
              <a:t> to assess goal attainment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Work as a </a:t>
            </a:r>
            <a:r>
              <a:rPr lang="en-US" sz="4400" dirty="0" smtClean="0"/>
              <a:t>team</a:t>
            </a:r>
            <a:r>
              <a:rPr lang="en-US" dirty="0" smtClean="0"/>
              <a:t> to determine student strengths and areas of need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Design professional development opportunities to help educators meet these needs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Taking Active Learning</a:t>
            </a:r>
            <a:br>
              <a:rPr lang="en-US" dirty="0" smtClean="0"/>
            </a:br>
            <a:r>
              <a:rPr lang="en-US" dirty="0" smtClean="0"/>
              <a:t> One Step Further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Students need to be actively involved through higher level thinking skills</a:t>
            </a:r>
          </a:p>
          <a:p>
            <a:pPr lvl="1"/>
            <a:r>
              <a:rPr lang="en-US" dirty="0" smtClean="0"/>
              <a:t>Math- Math talk as evidence of reasoning</a:t>
            </a:r>
          </a:p>
          <a:p>
            <a:pPr lvl="1"/>
            <a:r>
              <a:rPr lang="en-US" dirty="0" smtClean="0"/>
              <a:t>SS- Analyzing Graphs</a:t>
            </a:r>
          </a:p>
          <a:p>
            <a:pPr lvl="1"/>
            <a:r>
              <a:rPr lang="en-US" dirty="0" smtClean="0"/>
              <a:t>LA- Comprehension</a:t>
            </a:r>
          </a:p>
          <a:p>
            <a:pPr lvl="1"/>
            <a:r>
              <a:rPr lang="en-US" dirty="0" smtClean="0"/>
              <a:t>SC- Lab activities relate to concepts</a:t>
            </a:r>
          </a:p>
          <a:p>
            <a:pPr lvl="1"/>
            <a:r>
              <a:rPr lang="en-US" dirty="0" smtClean="0"/>
              <a:t>Developing reading comprehension in all subject areas</a:t>
            </a:r>
          </a:p>
          <a:p>
            <a:pPr lvl="2"/>
            <a:r>
              <a:rPr lang="en-US" dirty="0" smtClean="0"/>
              <a:t>SQ3R </a:t>
            </a:r>
          </a:p>
          <a:p>
            <a:pPr lvl="2"/>
            <a:r>
              <a:rPr lang="en-US" dirty="0" smtClean="0"/>
              <a:t>Etc.</a:t>
            </a:r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 We Do It???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Research-based Strategies</a:t>
            </a:r>
            <a:endParaRPr lang="en-US" dirty="0"/>
          </a:p>
        </p:txBody>
      </p:sp>
      <p:pic>
        <p:nvPicPr>
          <p:cNvPr id="4" name="Picture 3" descr="purestock_1574r-0545a.mediu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0" y="2362200"/>
            <a:ext cx="6743700" cy="44958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Instruction that 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Nonlinguistic Representations- Visuals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Practice  IIIIII II I  I  I   I        I     I     I         I       I            I                  I</a:t>
            </a:r>
          </a:p>
          <a:p>
            <a:r>
              <a:rPr lang="en-US" dirty="0" smtClean="0"/>
              <a:t>Grade level appropriate strategies</a:t>
            </a:r>
          </a:p>
          <a:p>
            <a:endParaRPr lang="en-US" dirty="0"/>
          </a:p>
        </p:txBody>
      </p:sp>
      <p:pic>
        <p:nvPicPr>
          <p:cNvPr id="4" name="Picture 3" descr="creative ven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4601" y="2434872"/>
            <a:ext cx="2362200" cy="19039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Summarizing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Rule-based Summarizing</a:t>
            </a:r>
          </a:p>
          <a:p>
            <a:pPr lvl="1"/>
            <a:r>
              <a:rPr lang="en-US" dirty="0" smtClean="0"/>
              <a:t>Delete trivial and redundant material</a:t>
            </a:r>
          </a:p>
          <a:p>
            <a:pPr lvl="1"/>
            <a:r>
              <a:rPr lang="en-US" dirty="0" smtClean="0"/>
              <a:t>Substitute </a:t>
            </a:r>
            <a:r>
              <a:rPr lang="en-US" dirty="0" err="1" smtClean="0"/>
              <a:t>superordinate</a:t>
            </a:r>
            <a:r>
              <a:rPr lang="en-US" dirty="0" smtClean="0"/>
              <a:t> terms for more specific terms (i.e. fish for rainbow trout)</a:t>
            </a:r>
          </a:p>
          <a:p>
            <a:pPr lvl="1"/>
            <a:r>
              <a:rPr lang="en-US" dirty="0" smtClean="0"/>
              <a:t>Select a topic sentence or invent one 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Frame-based: Argumentation</a:t>
            </a:r>
          </a:p>
          <a:p>
            <a:pPr lvl="1"/>
            <a:r>
              <a:rPr lang="en-US" dirty="0" smtClean="0"/>
              <a:t>Evidence</a:t>
            </a:r>
          </a:p>
          <a:p>
            <a:pPr lvl="1"/>
            <a:r>
              <a:rPr lang="en-US" dirty="0" smtClean="0"/>
              <a:t>Claim</a:t>
            </a:r>
          </a:p>
          <a:p>
            <a:pPr lvl="1"/>
            <a:r>
              <a:rPr lang="en-US" dirty="0" smtClean="0"/>
              <a:t>Support</a:t>
            </a:r>
          </a:p>
          <a:p>
            <a:pPr lvl="1"/>
            <a:r>
              <a:rPr lang="en-US" dirty="0" smtClean="0"/>
              <a:t>Qualifier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More Instruction That 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Note-Taking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Generating and Testing Hypotheses 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5199" y="2514600"/>
            <a:ext cx="2580685" cy="327660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ＭＳ ゴシック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ＭＳ ゴシック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Module.thmx</Template>
  <TotalTime>345</TotalTime>
  <Words>752</Words>
  <Application>Microsoft Macintosh PowerPoint</Application>
  <PresentationFormat>On-screen Show (4:3)</PresentationFormat>
  <Paragraphs>152</Paragraphs>
  <Slides>22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Module</vt:lpstr>
      <vt:lpstr>Thankful  Partners </vt:lpstr>
      <vt:lpstr>Why are We Here? </vt:lpstr>
      <vt:lpstr>What is Our Mission?</vt:lpstr>
      <vt:lpstr>The Vision</vt:lpstr>
      <vt:lpstr>Taking Active Learning  One Step Further</vt:lpstr>
      <vt:lpstr>How Do We Do It???</vt:lpstr>
      <vt:lpstr>Instruction that Works</vt:lpstr>
      <vt:lpstr>Summarizing</vt:lpstr>
      <vt:lpstr>More Instruction That Works</vt:lpstr>
      <vt:lpstr>Note Taking</vt:lpstr>
      <vt:lpstr>Purpose:</vt:lpstr>
      <vt:lpstr>Note Taking: Variety of Strategies</vt:lpstr>
      <vt:lpstr>Teaching Note Taking   1</vt:lpstr>
      <vt:lpstr>Example:  PreK                                 2</vt:lpstr>
      <vt:lpstr>Example:  PE ES                              3</vt:lpstr>
      <vt:lpstr>Example:  HS  Science                       4</vt:lpstr>
      <vt:lpstr>But Why Does It Work??</vt:lpstr>
      <vt:lpstr>Slide 18</vt:lpstr>
      <vt:lpstr>Note Taking- Involvement</vt:lpstr>
      <vt:lpstr>What Next?</vt:lpstr>
      <vt:lpstr>Why?</vt:lpstr>
      <vt:lpstr>Working in Partnership  We Can… </vt:lpstr>
    </vt:vector>
  </TitlesOfParts>
  <Company>Plattsmouth Community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Working In Partnership </dc:title>
  <dc:creator>PCSD</dc:creator>
  <cp:lastModifiedBy>PCSD</cp:lastModifiedBy>
  <cp:revision>19</cp:revision>
  <dcterms:created xsi:type="dcterms:W3CDTF">2009-11-26T01:19:38Z</dcterms:created>
  <dcterms:modified xsi:type="dcterms:W3CDTF">2009-11-26T01:21:09Z</dcterms:modified>
</cp:coreProperties>
</file>